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4" r:id="rId3"/>
    <p:sldId id="257" r:id="rId4"/>
    <p:sldId id="259" r:id="rId5"/>
    <p:sldId id="260" r:id="rId6"/>
    <p:sldId id="261" r:id="rId7"/>
    <p:sldId id="262" r:id="rId8"/>
    <p:sldId id="263" r:id="rId9"/>
    <p:sldId id="268" r:id="rId10"/>
    <p:sldId id="267" r:id="rId11"/>
    <p:sldId id="266" r:id="rId1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44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1" autoAdjust="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C61EC-45C7-4AE1-87D9-B1EE511AAEDB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4E42A-2F61-4068-B530-B08745ACEAF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619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4E42A-2F61-4068-B530-B08745ACEAF4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74408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4E42A-2F61-4068-B530-B08745ACEAF4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96634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6249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428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3739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623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1944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9427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483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980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7154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3447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4856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8F56E-FAAC-4010-9CEE-A974809E1D2C}" type="datetimeFigureOut">
              <a:rPr lang="et-EE" smtClean="0"/>
              <a:t>23.09.2016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D1A0-302B-4818-834E-707BD3615AA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445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737037" y="2146515"/>
            <a:ext cx="1555531" cy="149246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5" name="Oval 14"/>
          <p:cNvSpPr/>
          <p:nvPr/>
        </p:nvSpPr>
        <p:spPr>
          <a:xfrm>
            <a:off x="2977135" y="2134808"/>
            <a:ext cx="1555531" cy="149246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9" name="Oval 18"/>
          <p:cNvSpPr/>
          <p:nvPr/>
        </p:nvSpPr>
        <p:spPr>
          <a:xfrm>
            <a:off x="5161894" y="2156787"/>
            <a:ext cx="1555531" cy="149246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0" name="Oval 9"/>
          <p:cNvSpPr/>
          <p:nvPr/>
        </p:nvSpPr>
        <p:spPr>
          <a:xfrm>
            <a:off x="7401992" y="2146515"/>
            <a:ext cx="1555531" cy="149246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3" name="Oval 12"/>
          <p:cNvSpPr/>
          <p:nvPr/>
        </p:nvSpPr>
        <p:spPr>
          <a:xfrm>
            <a:off x="5939660" y="4097665"/>
            <a:ext cx="1555531" cy="149246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" name="Oval 4"/>
          <p:cNvSpPr/>
          <p:nvPr/>
        </p:nvSpPr>
        <p:spPr>
          <a:xfrm>
            <a:off x="786003" y="195365"/>
            <a:ext cx="1555531" cy="149246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9" name="Oval 8"/>
          <p:cNvSpPr/>
          <p:nvPr/>
        </p:nvSpPr>
        <p:spPr>
          <a:xfrm>
            <a:off x="7466895" y="289952"/>
            <a:ext cx="1555531" cy="149246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4" name="Oval 13"/>
          <p:cNvSpPr/>
          <p:nvPr/>
        </p:nvSpPr>
        <p:spPr>
          <a:xfrm>
            <a:off x="9765523" y="289952"/>
            <a:ext cx="1555531" cy="149246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7" name="Oval 16"/>
          <p:cNvSpPr/>
          <p:nvPr/>
        </p:nvSpPr>
        <p:spPr>
          <a:xfrm>
            <a:off x="2977135" y="195366"/>
            <a:ext cx="1555531" cy="149246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" name="Oval 17"/>
          <p:cNvSpPr/>
          <p:nvPr/>
        </p:nvSpPr>
        <p:spPr>
          <a:xfrm>
            <a:off x="9759092" y="2156787"/>
            <a:ext cx="1555531" cy="149246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0" name="Oval 19"/>
          <p:cNvSpPr/>
          <p:nvPr/>
        </p:nvSpPr>
        <p:spPr>
          <a:xfrm>
            <a:off x="5168267" y="205637"/>
            <a:ext cx="1555531" cy="1492469"/>
          </a:xfrm>
          <a:prstGeom prst="ellipse">
            <a:avLst/>
          </a:prstGeom>
          <a:solidFill>
            <a:srgbClr val="FA4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3" name="Flowchart: Terminator 22"/>
          <p:cNvSpPr/>
          <p:nvPr/>
        </p:nvSpPr>
        <p:spPr>
          <a:xfrm>
            <a:off x="218364" y="4097664"/>
            <a:ext cx="11313994" cy="2303135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t-EE" sz="4800" b="1" dirty="0">
                <a:solidFill>
                  <a:srgbClr val="8D0000"/>
                </a:solidFill>
                <a:latin typeface="MyriadPro-Semibold"/>
              </a:rPr>
              <a:t>Kommunikatsioonipuuded lastel ja täiskasvanutel:</a:t>
            </a:r>
            <a:br>
              <a:rPr lang="et-EE" sz="4800" b="1" dirty="0">
                <a:solidFill>
                  <a:srgbClr val="8D0000"/>
                </a:solidFill>
                <a:latin typeface="MyriadPro-Semibold"/>
              </a:rPr>
            </a:br>
            <a:r>
              <a:rPr lang="et-EE" sz="4800" b="1" dirty="0">
                <a:solidFill>
                  <a:srgbClr val="8D0000"/>
                </a:solidFill>
                <a:latin typeface="MyriadPro-Semibold"/>
              </a:rPr>
              <a:t>märkamine, hindamine ja teraapia</a:t>
            </a:r>
            <a:endParaRPr lang="et-E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5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954" t="509" r="954"/>
          <a:stretch/>
        </p:blipFill>
        <p:spPr>
          <a:xfrm>
            <a:off x="607734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" panose="020B0602030504020204" pitchFamily="34" charset="0"/>
              </a:rPr>
              <a:t>Marika Padrik</a:t>
            </a:r>
            <a:endParaRPr lang="et-EE" sz="4000" b="1" dirty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LOGOPEEDIA ALUSED</a:t>
            </a:r>
          </a:p>
          <a:p>
            <a:pPr lvl="0" algn="ctr"/>
            <a:endParaRPr lang="et-EE" sz="1200" b="1" dirty="0">
              <a:solidFill>
                <a:srgbClr val="8D0000"/>
              </a:solidFill>
              <a:latin typeface="MyriadPro-Semibold"/>
            </a:endParaRPr>
          </a:p>
          <a:p>
            <a:pPr lvl="0" algn="ctr"/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LOGOPEEDILINE HINDAMINE</a:t>
            </a:r>
          </a:p>
          <a:p>
            <a:pPr lvl="0" algn="ctr"/>
            <a:endParaRPr lang="et-EE" sz="1200" b="1" dirty="0" smtClean="0">
              <a:solidFill>
                <a:srgbClr val="8D0000"/>
              </a:solidFill>
              <a:latin typeface="MyriadPro-Semibold"/>
            </a:endParaRPr>
          </a:p>
          <a:p>
            <a:pPr lvl="0" algn="ctr"/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ALAKÕNE</a:t>
            </a:r>
          </a:p>
          <a:p>
            <a:pPr lvl="0" algn="ctr"/>
            <a:endParaRPr lang="et-EE" sz="1200" b="1" dirty="0" smtClean="0">
              <a:solidFill>
                <a:srgbClr val="8D0000"/>
              </a:solidFill>
              <a:latin typeface="MyriadPro-Semibold"/>
            </a:endParaRPr>
          </a:p>
          <a:p>
            <a:pPr lvl="0" algn="ctr"/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SPETSIIFILINE KÕNEARENGUPUUE</a:t>
            </a:r>
          </a:p>
          <a:p>
            <a:pPr lvl="0" algn="ctr"/>
            <a:endParaRPr lang="et-EE" sz="1200" b="1" dirty="0" smtClean="0">
              <a:solidFill>
                <a:srgbClr val="8D0000"/>
              </a:solidFill>
              <a:latin typeface="MyriadPro-Semibold"/>
            </a:endParaRPr>
          </a:p>
          <a:p>
            <a:pPr lvl="0" algn="ctr"/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VELOFARÜNGEAAL-FUNKTSIOONI </a:t>
            </a:r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PUUDULIKKUSEST TINGITUD KÕNEPUUDED</a:t>
            </a:r>
            <a:endParaRPr lang="et-EE" sz="2400" b="1" dirty="0">
              <a:solidFill>
                <a:srgbClr val="8D0000"/>
              </a:solidFill>
              <a:latin typeface="MyriadPro-Semibold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407402" y="1199573"/>
            <a:ext cx="1312242" cy="248822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" name="Rounded Rectangle 7"/>
          <p:cNvSpPr/>
          <p:nvPr/>
        </p:nvSpPr>
        <p:spPr>
          <a:xfrm>
            <a:off x="8009423" y="1197531"/>
            <a:ext cx="1363177" cy="248822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9" name="Rounded Rectangle 8"/>
          <p:cNvSpPr/>
          <p:nvPr/>
        </p:nvSpPr>
        <p:spPr>
          <a:xfrm>
            <a:off x="9673548" y="1205170"/>
            <a:ext cx="1319862" cy="248822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" name="Rounded Rectangle 5"/>
          <p:cNvSpPr/>
          <p:nvPr/>
        </p:nvSpPr>
        <p:spPr>
          <a:xfrm>
            <a:off x="6388514" y="4383762"/>
            <a:ext cx="1323850" cy="11869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0" name="Rounded Rectangle 9"/>
          <p:cNvSpPr/>
          <p:nvPr/>
        </p:nvSpPr>
        <p:spPr>
          <a:xfrm>
            <a:off x="8017661" y="4383762"/>
            <a:ext cx="1354939" cy="11869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1" name="Rounded Rectangle 10"/>
          <p:cNvSpPr/>
          <p:nvPr/>
        </p:nvSpPr>
        <p:spPr>
          <a:xfrm>
            <a:off x="9678279" y="4383762"/>
            <a:ext cx="1305665" cy="11869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/>
          <p:cNvSpPr txBox="1"/>
          <p:nvPr/>
        </p:nvSpPr>
        <p:spPr>
          <a:xfrm>
            <a:off x="6440938" y="1257617"/>
            <a:ext cx="1248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400" dirty="0" smtClean="0"/>
              <a:t>Kõnetu – häälitsused,</a:t>
            </a:r>
          </a:p>
          <a:p>
            <a:pPr algn="ctr"/>
            <a:r>
              <a:rPr lang="et-EE" sz="1400" dirty="0" smtClean="0"/>
              <a:t>lalinsõnad</a:t>
            </a:r>
          </a:p>
          <a:p>
            <a:pPr algn="ctr"/>
            <a:r>
              <a:rPr lang="et-EE" sz="1400" dirty="0" smtClean="0"/>
              <a:t>...</a:t>
            </a:r>
            <a:endParaRPr lang="et-EE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6407402" y="547649"/>
            <a:ext cx="1312243" cy="29509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AK I aste</a:t>
            </a:r>
            <a:endParaRPr lang="et-E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013818" y="547649"/>
            <a:ext cx="1358782" cy="2950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>
                <a:solidFill>
                  <a:srgbClr val="8D0000"/>
                </a:solidFill>
                <a:latin typeface="MyriadPro-Semibold"/>
              </a:rPr>
              <a:t>AK </a:t>
            </a:r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II aste</a:t>
            </a:r>
            <a:endParaRPr lang="et-E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608108" y="548263"/>
            <a:ext cx="1319861" cy="2950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>
                <a:solidFill>
                  <a:srgbClr val="8D0000"/>
                </a:solidFill>
                <a:latin typeface="MyriadPro-Semibold"/>
              </a:rPr>
              <a:t>AK </a:t>
            </a:r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III aste</a:t>
            </a:r>
            <a:endParaRPr lang="et-E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416199" y="2642207"/>
            <a:ext cx="1300931" cy="8382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19" name="Oval 18"/>
          <p:cNvSpPr/>
          <p:nvPr/>
        </p:nvSpPr>
        <p:spPr>
          <a:xfrm>
            <a:off x="8013818" y="2643582"/>
            <a:ext cx="1347472" cy="83822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66340" y="2772122"/>
            <a:ext cx="1242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t-EE" sz="1400" dirty="0" err="1" smtClean="0"/>
              <a:t>agrammatiline</a:t>
            </a:r>
            <a:endParaRPr lang="et-EE" sz="1400" dirty="0" smtClean="0"/>
          </a:p>
          <a:p>
            <a:pPr algn="ctr"/>
            <a:r>
              <a:rPr lang="et-EE" sz="1400" dirty="0" smtClean="0"/>
              <a:t>lausung</a:t>
            </a:r>
            <a:endParaRPr lang="et-EE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6470936" y="4401173"/>
            <a:ext cx="11605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400" dirty="0" smtClean="0"/>
              <a:t>Kõne mõistmine,</a:t>
            </a:r>
          </a:p>
          <a:p>
            <a:pPr algn="ctr"/>
            <a:r>
              <a:rPr lang="et-EE" sz="1400" dirty="0"/>
              <a:t>v</a:t>
            </a:r>
            <a:r>
              <a:rPr lang="et-EE" sz="1400" dirty="0" smtClean="0"/>
              <a:t>erbaalse suhtlemise alged</a:t>
            </a:r>
            <a:endParaRPr lang="et-EE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8111417" y="4584935"/>
            <a:ext cx="11605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400" dirty="0" err="1" smtClean="0"/>
              <a:t>Lauselise</a:t>
            </a:r>
            <a:r>
              <a:rPr lang="et-EE" sz="1400" dirty="0" smtClean="0"/>
              <a:t> </a:t>
            </a:r>
          </a:p>
          <a:p>
            <a:pPr algn="ctr"/>
            <a:r>
              <a:rPr lang="et-EE" sz="1400" dirty="0" smtClean="0"/>
              <a:t>kõne</a:t>
            </a:r>
          </a:p>
          <a:p>
            <a:pPr algn="ctr"/>
            <a:r>
              <a:rPr lang="et-EE" sz="1400" dirty="0" smtClean="0"/>
              <a:t>kujundamine</a:t>
            </a:r>
            <a:endParaRPr lang="et-EE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55551" y="4401172"/>
            <a:ext cx="11511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400" dirty="0" smtClean="0"/>
              <a:t>Teksti loome- ja mõistmis-oskuse ning </a:t>
            </a:r>
          </a:p>
          <a:p>
            <a:pPr algn="ctr"/>
            <a:r>
              <a:rPr lang="et-EE" sz="1400" dirty="0"/>
              <a:t>k</a:t>
            </a:r>
            <a:r>
              <a:rPr lang="et-EE" sz="1400" dirty="0" smtClean="0"/>
              <a:t>irjaliku kõne kujundamine</a:t>
            </a:r>
            <a:endParaRPr lang="et-EE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166146" y="5946262"/>
            <a:ext cx="4740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b="1" dirty="0" smtClean="0"/>
              <a:t>Joonis 2. </a:t>
            </a:r>
            <a:r>
              <a:rPr lang="et-EE" sz="1600" dirty="0"/>
              <a:t>A</a:t>
            </a:r>
            <a:r>
              <a:rPr lang="et-EE" sz="1600" dirty="0" smtClean="0"/>
              <a:t>lakõnega lapse kõne areng ja </a:t>
            </a:r>
            <a:r>
              <a:rPr lang="et-EE" sz="1600" dirty="0" err="1" smtClean="0"/>
              <a:t>logopeedilise</a:t>
            </a:r>
            <a:r>
              <a:rPr lang="et-EE" sz="1600" dirty="0" smtClean="0"/>
              <a:t> töö eesmärgid  alakõne astmete kaupa</a:t>
            </a:r>
            <a:endParaRPr lang="et-EE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8020592" y="1197531"/>
            <a:ext cx="1350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400" dirty="0" err="1" smtClean="0"/>
              <a:t>Agram</a:t>
            </a:r>
            <a:r>
              <a:rPr lang="et-EE" sz="1400" dirty="0" smtClean="0"/>
              <a:t>. lausung,</a:t>
            </a:r>
          </a:p>
          <a:p>
            <a:pPr algn="ctr"/>
            <a:r>
              <a:rPr lang="et-EE" sz="1400" dirty="0" err="1"/>
              <a:t>s</a:t>
            </a:r>
            <a:r>
              <a:rPr lang="et-EE" sz="1400" dirty="0" err="1" smtClean="0"/>
              <a:t>ituatiivne</a:t>
            </a:r>
            <a:r>
              <a:rPr lang="et-EE" sz="1400" dirty="0" smtClean="0"/>
              <a:t> </a:t>
            </a:r>
            <a:r>
              <a:rPr lang="et-EE" sz="1400" dirty="0" err="1" smtClean="0"/>
              <a:t>lauseline</a:t>
            </a:r>
            <a:r>
              <a:rPr lang="et-EE" sz="1400" dirty="0" smtClean="0"/>
              <a:t> </a:t>
            </a:r>
          </a:p>
          <a:p>
            <a:pPr algn="ctr"/>
            <a:r>
              <a:rPr lang="et-EE" sz="1400" dirty="0" smtClean="0"/>
              <a:t>kõne</a:t>
            </a:r>
            <a:endParaRPr lang="et-EE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8038456" y="2660315"/>
            <a:ext cx="1329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400" dirty="0" smtClean="0"/>
              <a:t>Mitme-</a:t>
            </a:r>
            <a:r>
              <a:rPr lang="et-EE" sz="1400" dirty="0" err="1" smtClean="0"/>
              <a:t>lausungilised</a:t>
            </a:r>
            <a:r>
              <a:rPr lang="et-EE" sz="1400" dirty="0" smtClean="0"/>
              <a:t> </a:t>
            </a:r>
          </a:p>
          <a:p>
            <a:pPr algn="ctr"/>
            <a:r>
              <a:rPr lang="et-EE" sz="1400" dirty="0" smtClean="0"/>
              <a:t>repliigid</a:t>
            </a:r>
            <a:endParaRPr lang="et-EE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9755551" y="1213894"/>
            <a:ext cx="12564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400" dirty="0" smtClean="0"/>
              <a:t>Mitme-</a:t>
            </a:r>
            <a:r>
              <a:rPr lang="et-EE" sz="1400" dirty="0" err="1" smtClean="0"/>
              <a:t>lausungilised</a:t>
            </a:r>
            <a:r>
              <a:rPr lang="et-EE" sz="1400" dirty="0" smtClean="0"/>
              <a:t> repliigid,</a:t>
            </a:r>
          </a:p>
          <a:p>
            <a:pPr algn="ctr"/>
            <a:r>
              <a:rPr lang="et-EE" sz="1400" dirty="0"/>
              <a:t>p</a:t>
            </a:r>
            <a:r>
              <a:rPr lang="et-EE" sz="1400" dirty="0" smtClean="0"/>
              <a:t>rimitiivne suuline tekst</a:t>
            </a:r>
          </a:p>
          <a:p>
            <a:pPr algn="ctr"/>
            <a:endParaRPr lang="et-EE" sz="1400" dirty="0"/>
          </a:p>
          <a:p>
            <a:pPr algn="ctr"/>
            <a:r>
              <a:rPr lang="et-EE" sz="1400" dirty="0" smtClean="0"/>
              <a:t>Suulise ja kirjaliku teksti loome- ja mõistmis-raskused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10051" y="4359787"/>
            <a:ext cx="430887" cy="125951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t-EE" sz="1600" dirty="0" smtClean="0"/>
              <a:t>ARENDAMINE</a:t>
            </a:r>
            <a:endParaRPr lang="et-EE" sz="1600" dirty="0"/>
          </a:p>
        </p:txBody>
      </p:sp>
      <p:cxnSp>
        <p:nvCxnSpPr>
          <p:cNvPr id="34" name="Curved Connector 33"/>
          <p:cNvCxnSpPr/>
          <p:nvPr/>
        </p:nvCxnSpPr>
        <p:spPr>
          <a:xfrm rot="5400000" flipH="1" flipV="1">
            <a:off x="6792841" y="1454537"/>
            <a:ext cx="1857406" cy="633823"/>
          </a:xfrm>
          <a:prstGeom prst="curvedConnector3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 rot="5400000" flipH="1" flipV="1">
            <a:off x="8452998" y="1528917"/>
            <a:ext cx="1915149" cy="535415"/>
          </a:xfrm>
          <a:prstGeom prst="curvedConnector3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79273" y="2034373"/>
            <a:ext cx="461665" cy="75758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t-EE" dirty="0" smtClean="0"/>
              <a:t>ARENG</a:t>
            </a:r>
            <a:endParaRPr lang="et-E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307289" y="1347013"/>
            <a:ext cx="0" cy="18608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063523" y="3796145"/>
            <a:ext cx="0" cy="56364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8687554" y="3796145"/>
            <a:ext cx="0" cy="56364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10349716" y="3796145"/>
            <a:ext cx="0" cy="56364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96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6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500"/>
                            </p:stCondLst>
                            <p:childTnLst>
                              <p:par>
                                <p:cTn id="55" presetID="6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62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7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90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95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1000"/>
                            </p:stCondLst>
                            <p:childTnLst>
                              <p:par>
                                <p:cTn id="87" presetID="6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3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500"/>
                            </p:stCondLst>
                            <p:childTnLst>
                              <p:par>
                                <p:cTn id="105" presetID="16" presetClass="entr" presetSubtype="37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9" grpId="0" animBg="1"/>
      <p:bldP spid="6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8" grpId="0" animBg="1"/>
      <p:bldP spid="19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" t="509" r="954"/>
          <a:stretch/>
        </p:blipFill>
        <p:spPr>
          <a:xfrm>
            <a:off x="588580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Tänan Sind…</a:t>
            </a:r>
            <a:endParaRPr lang="et-EE" sz="4000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89844" y="2363616"/>
            <a:ext cx="1555531" cy="149246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Autor</a:t>
            </a:r>
            <a:endParaRPr lang="et-EE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234690" y="2513522"/>
            <a:ext cx="224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Anne, Birgit, Aaro, Jaana, Helena, Maret, Riin, Inga, Ulvi</a:t>
            </a:r>
            <a:r>
              <a:rPr lang="et-EE" smtClean="0"/>
              <a:t>, Merit,</a:t>
            </a:r>
            <a:endParaRPr lang="et-EE" dirty="0" smtClean="0"/>
          </a:p>
          <a:p>
            <a:r>
              <a:rPr lang="et-EE" dirty="0" smtClean="0"/>
              <a:t>Marika, Signe</a:t>
            </a:r>
            <a:endParaRPr lang="et-EE" dirty="0"/>
          </a:p>
        </p:txBody>
      </p:sp>
      <p:sp>
        <p:nvSpPr>
          <p:cNvPr id="10" name="Oval 9"/>
          <p:cNvSpPr/>
          <p:nvPr/>
        </p:nvSpPr>
        <p:spPr>
          <a:xfrm>
            <a:off x="1389845" y="4239656"/>
            <a:ext cx="1555531" cy="149246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>
            <a:off x="1560523" y="480122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Rahastaja</a:t>
            </a:r>
            <a:endParaRPr lang="et-EE" dirty="0"/>
          </a:p>
        </p:txBody>
      </p:sp>
      <p:sp>
        <p:nvSpPr>
          <p:cNvPr id="6" name="TextBox 5"/>
          <p:cNvSpPr txBox="1"/>
          <p:nvPr/>
        </p:nvSpPr>
        <p:spPr>
          <a:xfrm>
            <a:off x="3234690" y="4239655"/>
            <a:ext cx="224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Haridus- ja </a:t>
            </a:r>
            <a:r>
              <a:rPr lang="et-EE" dirty="0" smtClean="0"/>
              <a:t>Teadusministeerium</a:t>
            </a:r>
            <a:endParaRPr lang="et-EE" dirty="0" smtClean="0"/>
          </a:p>
          <a:p>
            <a:r>
              <a:rPr lang="et-EE" dirty="0" smtClean="0"/>
              <a:t>SA </a:t>
            </a:r>
            <a:r>
              <a:rPr lang="et-EE" dirty="0" err="1" smtClean="0"/>
              <a:t>Archimedes</a:t>
            </a:r>
            <a:r>
              <a:rPr lang="et-EE" dirty="0" smtClean="0"/>
              <a:t> </a:t>
            </a:r>
          </a:p>
          <a:p>
            <a:r>
              <a:rPr lang="et-EE" dirty="0" smtClean="0"/>
              <a:t>Tartu Ülikool</a:t>
            </a:r>
            <a:endParaRPr lang="et-EE" dirty="0"/>
          </a:p>
        </p:txBody>
      </p:sp>
      <p:sp>
        <p:nvSpPr>
          <p:cNvPr id="14" name="Oval 13"/>
          <p:cNvSpPr/>
          <p:nvPr/>
        </p:nvSpPr>
        <p:spPr>
          <a:xfrm>
            <a:off x="6356987" y="495249"/>
            <a:ext cx="1555531" cy="1492469"/>
          </a:xfrm>
          <a:prstGeom prst="ellipse">
            <a:avLst/>
          </a:prstGeom>
          <a:solidFill>
            <a:srgbClr val="FA4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 </a:t>
            </a:r>
            <a:endParaRPr lang="et-EE" dirty="0"/>
          </a:p>
        </p:txBody>
      </p:sp>
      <p:sp>
        <p:nvSpPr>
          <p:cNvPr id="15" name="Oval 14"/>
          <p:cNvSpPr/>
          <p:nvPr/>
        </p:nvSpPr>
        <p:spPr>
          <a:xfrm>
            <a:off x="6356987" y="2367453"/>
            <a:ext cx="1555531" cy="149246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6" name="Oval 15"/>
          <p:cNvSpPr/>
          <p:nvPr/>
        </p:nvSpPr>
        <p:spPr>
          <a:xfrm>
            <a:off x="6356590" y="4239657"/>
            <a:ext cx="1555531" cy="1492469"/>
          </a:xfrm>
          <a:prstGeom prst="ellipse">
            <a:avLst/>
          </a:prstGeom>
          <a:solidFill>
            <a:schemeClr val="accent2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9" name="TextBox 8"/>
          <p:cNvSpPr txBox="1"/>
          <p:nvPr/>
        </p:nvSpPr>
        <p:spPr>
          <a:xfrm>
            <a:off x="8204570" y="4524225"/>
            <a:ext cx="2482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Kolleeg </a:t>
            </a:r>
          </a:p>
          <a:p>
            <a:r>
              <a:rPr lang="et-EE" dirty="0" smtClean="0"/>
              <a:t>Eesti Logopeedide Ühing</a:t>
            </a:r>
          </a:p>
          <a:p>
            <a:r>
              <a:rPr lang="et-EE" dirty="0" smtClean="0"/>
              <a:t>Eesti Eripedagoogide Liit</a:t>
            </a:r>
            <a:endParaRPr lang="et-EE" dirty="0"/>
          </a:p>
        </p:txBody>
      </p:sp>
      <p:sp>
        <p:nvSpPr>
          <p:cNvPr id="11" name="TextBox 10"/>
          <p:cNvSpPr txBox="1"/>
          <p:nvPr/>
        </p:nvSpPr>
        <p:spPr>
          <a:xfrm>
            <a:off x="6560502" y="1056817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Kirjastaja</a:t>
            </a:r>
            <a:endParaRPr lang="et-EE" dirty="0"/>
          </a:p>
        </p:txBody>
      </p:sp>
      <p:sp>
        <p:nvSpPr>
          <p:cNvPr id="12" name="TextBox 11"/>
          <p:cNvSpPr txBox="1"/>
          <p:nvPr/>
        </p:nvSpPr>
        <p:spPr>
          <a:xfrm>
            <a:off x="6541266" y="2786684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Jooniste</a:t>
            </a:r>
          </a:p>
          <a:p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kujundaja</a:t>
            </a:r>
            <a:endParaRPr lang="et-EE" dirty="0"/>
          </a:p>
        </p:txBody>
      </p:sp>
      <p:sp>
        <p:nvSpPr>
          <p:cNvPr id="17" name="TextBox 16"/>
          <p:cNvSpPr txBox="1"/>
          <p:nvPr/>
        </p:nvSpPr>
        <p:spPr>
          <a:xfrm>
            <a:off x="6652418" y="4793653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>
                <a:solidFill>
                  <a:srgbClr val="8D0000"/>
                </a:solidFill>
                <a:latin typeface="MyriadPro-Semibold"/>
              </a:rPr>
              <a:t>Toetaja </a:t>
            </a:r>
            <a:endParaRPr lang="et-EE" dirty="0"/>
          </a:p>
        </p:txBody>
      </p:sp>
      <p:sp>
        <p:nvSpPr>
          <p:cNvPr id="18" name="TextBox 17"/>
          <p:cNvSpPr txBox="1"/>
          <p:nvPr/>
        </p:nvSpPr>
        <p:spPr>
          <a:xfrm>
            <a:off x="8204570" y="1095166"/>
            <a:ext cx="2267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Tartu Ülikooli Kirjastus</a:t>
            </a:r>
            <a:endParaRPr lang="et-EE" dirty="0"/>
          </a:p>
        </p:txBody>
      </p:sp>
      <p:sp>
        <p:nvSpPr>
          <p:cNvPr id="21" name="TextBox 20"/>
          <p:cNvSpPr txBox="1"/>
          <p:nvPr/>
        </p:nvSpPr>
        <p:spPr>
          <a:xfrm>
            <a:off x="8513180" y="2648184"/>
            <a:ext cx="1691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Jaanus </a:t>
            </a:r>
          </a:p>
          <a:p>
            <a:r>
              <a:rPr lang="et-EE" dirty="0" err="1" smtClean="0"/>
              <a:t>Janar</a:t>
            </a:r>
            <a:endParaRPr lang="et-EE" dirty="0" smtClean="0"/>
          </a:p>
          <a:p>
            <a:r>
              <a:rPr lang="et-EE" dirty="0" smtClean="0"/>
              <a:t>Juhan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9326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000"/>
                            </p:stCondLst>
                            <p:childTnLst>
                              <p:par>
                                <p:cTn id="2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0"/>
                            </p:stCondLst>
                            <p:childTnLst>
                              <p:par>
                                <p:cTn id="3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4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6000"/>
                            </p:stCondLst>
                            <p:childTnLst>
                              <p:par>
                                <p:cTn id="5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8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4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3" grpId="0"/>
      <p:bldP spid="10" grpId="0" animBg="1"/>
      <p:bldP spid="5" grpId="0"/>
      <p:bldP spid="6" grpId="0"/>
      <p:bldP spid="14" grpId="0" animBg="1"/>
      <p:bldP spid="15" grpId="0" animBg="1"/>
      <p:bldP spid="16" grpId="0" animBg="1"/>
      <p:bldP spid="9" grpId="0"/>
      <p:bldP spid="11" grpId="0"/>
      <p:bldP spid="12" grpId="0"/>
      <p:bldP spid="17" grpId="0"/>
      <p:bldP spid="18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" t="509" r="954"/>
          <a:stretch/>
        </p:blipFill>
        <p:spPr>
          <a:xfrm>
            <a:off x="588580" y="102870"/>
            <a:ext cx="10804634" cy="675513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65859" y="487561"/>
            <a:ext cx="456586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t-EE" sz="4800" b="1" dirty="0" smtClean="0">
                <a:latin typeface="MyriadPro-Semibold"/>
              </a:rPr>
              <a:t>SISUKORD</a:t>
            </a:r>
          </a:p>
          <a:p>
            <a:pPr lvl="0"/>
            <a:endParaRPr lang="et-EE" b="1" dirty="0" smtClean="0">
              <a:latin typeface="MinionPro-Bold"/>
            </a:endParaRPr>
          </a:p>
          <a:p>
            <a:pPr lvl="0"/>
            <a:endParaRPr lang="et-EE" b="1" dirty="0" smtClean="0">
              <a:latin typeface="MinionPro-Bold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LOGOPEEDIA ALUSED</a:t>
            </a:r>
          </a:p>
          <a:p>
            <a:pPr marL="342900" lvl="0" indent="-342900">
              <a:buFont typeface="+mj-lt"/>
              <a:buAutoNum type="arabicPeriod"/>
            </a:pPr>
            <a:endParaRPr lang="et-EE" sz="2000" b="1" dirty="0">
              <a:latin typeface="MinionPro-Bold"/>
            </a:endParaRPr>
          </a:p>
          <a:p>
            <a:pPr marL="342900" indent="-342900">
              <a:buFont typeface="+mj-lt"/>
              <a:buAutoNum type="arabicPeriod"/>
            </a:pP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LOGOPEEDILINE HINDAMINE</a:t>
            </a:r>
          </a:p>
          <a:p>
            <a:pPr marL="342900" indent="-342900">
              <a:buFont typeface="+mj-lt"/>
              <a:buAutoNum type="arabicPeriod"/>
            </a:pPr>
            <a:endParaRPr lang="et-EE" sz="2000" b="1" dirty="0" smtClean="0">
              <a:solidFill>
                <a:srgbClr val="8D0000"/>
              </a:solidFill>
              <a:latin typeface="MyriadPro-Semibold"/>
            </a:endParaRPr>
          </a:p>
          <a:p>
            <a:pPr marL="342900" indent="-342900">
              <a:buFont typeface="+mj-lt"/>
              <a:buAutoNum type="arabicPeriod"/>
            </a:pP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HÄÄLDUSPUUDED</a:t>
            </a:r>
          </a:p>
          <a:p>
            <a:pPr marL="342900" indent="-342900">
              <a:buFont typeface="+mj-lt"/>
              <a:buAutoNum type="arabicPeriod"/>
            </a:pPr>
            <a:endParaRPr lang="et-EE" sz="2000" b="1" dirty="0">
              <a:solidFill>
                <a:srgbClr val="8D0000"/>
              </a:solidFill>
              <a:latin typeface="MyriadPro-Semibold"/>
            </a:endParaRPr>
          </a:p>
          <a:p>
            <a:pPr marL="342900" indent="-342900">
              <a:buFont typeface="+mj-lt"/>
              <a:buAutoNum type="arabicPeriod"/>
            </a:pP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MÜOFUNKTSIONAALSED PUUDED</a:t>
            </a:r>
          </a:p>
          <a:p>
            <a:pPr marL="342900" indent="-342900">
              <a:buFont typeface="+mj-lt"/>
              <a:buAutoNum type="arabicPeriod"/>
            </a:pPr>
            <a:endParaRPr lang="et-EE" sz="2000" b="1" dirty="0" smtClean="0">
              <a:solidFill>
                <a:srgbClr val="8D0000"/>
              </a:solidFill>
              <a:latin typeface="MyriadPro-Semibold"/>
            </a:endParaRPr>
          </a:p>
          <a:p>
            <a:pPr marL="342900" indent="-342900">
              <a:buFont typeface="+mj-lt"/>
              <a:buAutoNum type="arabicPeriod"/>
            </a:pP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HÄÄLEPUUDED</a:t>
            </a:r>
          </a:p>
          <a:p>
            <a:pPr marL="342900" indent="-342900">
              <a:buFont typeface="+mj-lt"/>
              <a:buAutoNum type="arabicPeriod"/>
            </a:pPr>
            <a:endParaRPr lang="et-EE" sz="2000" b="1" dirty="0" smtClean="0">
              <a:solidFill>
                <a:srgbClr val="8D0000"/>
              </a:solidFill>
              <a:latin typeface="MyriadPro-Semibold"/>
            </a:endParaRPr>
          </a:p>
          <a:p>
            <a:pPr marL="342900" indent="-342900">
              <a:buFont typeface="+mj-lt"/>
              <a:buAutoNum type="arabicPeriod"/>
            </a:pP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VELOFARÜNGEAAL-FUNKTSIOONI PUUDULIKKUSEST TINGITUD KÕNEPUUDED</a:t>
            </a:r>
            <a:endParaRPr lang="et-EE" sz="2000" b="1" dirty="0" smtClean="0">
              <a:latin typeface="MinionPro-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89733" y="1103214"/>
            <a:ext cx="459801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 7. KÕNEMOTOORIKA PUUDED</a:t>
            </a:r>
          </a:p>
          <a:p>
            <a:pPr lvl="0"/>
            <a:endParaRPr lang="et-EE" sz="2000" b="1" dirty="0">
              <a:solidFill>
                <a:srgbClr val="8D0000"/>
              </a:solidFill>
              <a:latin typeface="MyriadPro-Semibold"/>
            </a:endParaRPr>
          </a:p>
          <a:p>
            <a:pPr lvl="0"/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 8. KÕNESUJUVUSPUUDED</a:t>
            </a:r>
          </a:p>
          <a:p>
            <a:pPr lvl="0"/>
            <a:endParaRPr lang="et-EE" sz="2000" b="1" dirty="0" smtClean="0">
              <a:solidFill>
                <a:srgbClr val="8D0000"/>
              </a:solidFill>
              <a:latin typeface="MyriadPro-Semibold"/>
            </a:endParaRPr>
          </a:p>
          <a:p>
            <a:pPr lvl="0"/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 9. ALAKÕNE</a:t>
            </a:r>
          </a:p>
          <a:p>
            <a:pPr lvl="0"/>
            <a:endParaRPr lang="et-EE" sz="2000" b="1" dirty="0" smtClean="0">
              <a:solidFill>
                <a:srgbClr val="8D0000"/>
              </a:solidFill>
              <a:latin typeface="MyriadPro-Semibold"/>
            </a:endParaRPr>
          </a:p>
          <a:p>
            <a:pPr lvl="0"/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10. SPETSIIFILINE KÕNEARENGU </a:t>
            </a:r>
          </a:p>
          <a:p>
            <a:pPr lvl="0"/>
            <a:r>
              <a:rPr lang="et-EE" sz="2000" b="1" dirty="0">
                <a:solidFill>
                  <a:srgbClr val="8D0000"/>
                </a:solidFill>
                <a:latin typeface="MyriadPro-Semibold"/>
              </a:rPr>
              <a:t> </a:t>
            </a: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     PUUE (ALAALIA)</a:t>
            </a:r>
          </a:p>
          <a:p>
            <a:pPr lvl="0"/>
            <a:endParaRPr lang="et-EE" sz="2000" b="1" dirty="0" smtClean="0">
              <a:solidFill>
                <a:srgbClr val="8D0000"/>
              </a:solidFill>
              <a:latin typeface="MyriadPro-Semibold"/>
            </a:endParaRPr>
          </a:p>
          <a:p>
            <a:pPr lvl="0"/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11. AFAASIA JA NEUROGEENSED </a:t>
            </a:r>
          </a:p>
          <a:p>
            <a:pPr lvl="0"/>
            <a:r>
              <a:rPr lang="et-EE" sz="2000" b="1" dirty="0">
                <a:solidFill>
                  <a:srgbClr val="8D0000"/>
                </a:solidFill>
                <a:latin typeface="MyriadPro-Semibold"/>
              </a:rPr>
              <a:t> </a:t>
            </a: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     KOMMUNIKATSIOONIPUUDED</a:t>
            </a:r>
          </a:p>
          <a:p>
            <a:pPr lvl="0"/>
            <a:endParaRPr lang="et-EE" sz="2000" b="1" dirty="0" smtClean="0">
              <a:solidFill>
                <a:srgbClr val="8D0000"/>
              </a:solidFill>
              <a:latin typeface="MyriadPro-Semibold"/>
            </a:endParaRPr>
          </a:p>
          <a:p>
            <a:pPr lvl="0"/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12. KUULMISPUUDEGA LASTE </a:t>
            </a:r>
          </a:p>
          <a:p>
            <a:pPr lvl="0"/>
            <a:r>
              <a:rPr lang="et-EE" sz="2000" b="1" dirty="0">
                <a:solidFill>
                  <a:srgbClr val="8D0000"/>
                </a:solidFill>
                <a:latin typeface="MyriadPro-Semibold"/>
              </a:rPr>
              <a:t> </a:t>
            </a:r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     KÕNE</a:t>
            </a:r>
          </a:p>
          <a:p>
            <a:pPr lvl="0"/>
            <a:endParaRPr lang="et-EE" sz="2000" b="1" dirty="0" smtClean="0">
              <a:solidFill>
                <a:srgbClr val="8D0000"/>
              </a:solidFill>
              <a:latin typeface="MyriadPro-Semibold"/>
            </a:endParaRPr>
          </a:p>
          <a:p>
            <a:pPr lvl="0"/>
            <a:r>
              <a:rPr lang="et-EE" sz="2000" b="1" dirty="0" smtClean="0">
                <a:solidFill>
                  <a:srgbClr val="8D0000"/>
                </a:solidFill>
                <a:latin typeface="MyriadPro-Semibold"/>
              </a:rPr>
              <a:t>13. NEELAMISHÄIRE</a:t>
            </a:r>
            <a:endParaRPr lang="et-EE" sz="2000" b="1" dirty="0">
              <a:solidFill>
                <a:srgbClr val="8D0000"/>
              </a:solidFill>
              <a:latin typeface="MyriadPro-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76865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" t="509" r="954"/>
          <a:stretch/>
        </p:blipFill>
        <p:spPr>
          <a:xfrm>
            <a:off x="588580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>
                <a:solidFill>
                  <a:prstClr val="black"/>
                </a:solidFill>
                <a:latin typeface="Lucida Sans" panose="020B0602030504020204" pitchFamily="34" charset="0"/>
              </a:rPr>
              <a:t>Signe Raudik</a:t>
            </a: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800" b="1" dirty="0">
                <a:solidFill>
                  <a:srgbClr val="8D0000"/>
                </a:solidFill>
                <a:latin typeface="MyriadPro-Semibold"/>
              </a:rPr>
              <a:t>HÄÄLDUSPUUDED</a:t>
            </a:r>
          </a:p>
          <a:p>
            <a:pPr marL="342900" lvl="0" indent="-342900" algn="ctr">
              <a:buFont typeface="+mj-lt"/>
              <a:buAutoNum type="arabicPeriod"/>
            </a:pPr>
            <a:endParaRPr lang="et-EE" sz="2800" b="1" dirty="0">
              <a:solidFill>
                <a:srgbClr val="8D0000"/>
              </a:solidFill>
              <a:latin typeface="MyriadPro-Semibold"/>
            </a:endParaRPr>
          </a:p>
          <a:p>
            <a:pPr lvl="0" algn="ctr"/>
            <a:r>
              <a:rPr lang="et-EE" sz="2800" b="1" dirty="0">
                <a:solidFill>
                  <a:srgbClr val="8D0000"/>
                </a:solidFill>
                <a:latin typeface="MyriadPro-Semibold"/>
              </a:rPr>
              <a:t>MÜOFUNKTSIONAALSED PUUDED</a:t>
            </a:r>
          </a:p>
          <a:p>
            <a:pPr lvl="0" algn="ctr"/>
            <a:endParaRPr lang="et-EE" sz="2800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8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endParaRPr lang="et-EE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12229" y="722978"/>
            <a:ext cx="439358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t-EE" b="1" dirty="0">
                <a:solidFill>
                  <a:prstClr val="black"/>
                </a:solidFill>
                <a:latin typeface="MyriadPro-Semibold"/>
              </a:rPr>
              <a:t>N</a:t>
            </a:r>
            <a:r>
              <a:rPr lang="fi-FI" b="1" dirty="0" err="1">
                <a:solidFill>
                  <a:prstClr val="black"/>
                </a:solidFill>
                <a:latin typeface="MinionPro-Bold"/>
              </a:rPr>
              <a:t>äide</a:t>
            </a:r>
            <a:r>
              <a:rPr lang="fi-FI" b="1" dirty="0">
                <a:solidFill>
                  <a:prstClr val="black"/>
                </a:solidFill>
                <a:latin typeface="MinionPro-Bold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MinionPro-Regular"/>
              </a:rPr>
              <a:t>suhtlussituatsioonist</a:t>
            </a:r>
            <a:r>
              <a:rPr lang="fi-FI" sz="2000" dirty="0">
                <a:solidFill>
                  <a:srgbClr val="000000"/>
                </a:solidFill>
                <a:latin typeface="MinionPro-Regular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MinionPro-Regular"/>
              </a:rPr>
              <a:t>lasteaias</a:t>
            </a:r>
            <a:r>
              <a:rPr lang="fi-FI" sz="2000" dirty="0">
                <a:solidFill>
                  <a:srgbClr val="000000"/>
                </a:solidFill>
                <a:latin typeface="MinionPro-Regular"/>
              </a:rPr>
              <a:t> 3-aastaste </a:t>
            </a:r>
            <a:r>
              <a:rPr lang="fi-FI" sz="2000" dirty="0" err="1">
                <a:solidFill>
                  <a:srgbClr val="000000"/>
                </a:solidFill>
                <a:latin typeface="MinionPro-Regular"/>
              </a:rPr>
              <a:t>laste</a:t>
            </a:r>
            <a:r>
              <a:rPr lang="fi-FI" sz="2000" dirty="0">
                <a:solidFill>
                  <a:srgbClr val="000000"/>
                </a:solidFill>
                <a:latin typeface="MinionPro-Regular"/>
              </a:rPr>
              <a:t> r</a:t>
            </a:r>
            <a:r>
              <a:rPr lang="et-EE" sz="2000" dirty="0">
                <a:solidFill>
                  <a:srgbClr val="000000"/>
                </a:solidFill>
                <a:latin typeface="MinionPro-Regular"/>
              </a:rPr>
              <a:t>ü</a:t>
            </a:r>
            <a:r>
              <a:rPr lang="fi-FI" sz="2000" dirty="0" err="1">
                <a:solidFill>
                  <a:srgbClr val="000000"/>
                </a:solidFill>
                <a:latin typeface="MinionPro-Regular"/>
              </a:rPr>
              <a:t>hmas</a:t>
            </a:r>
            <a:r>
              <a:rPr lang="fi-FI" sz="2000" dirty="0">
                <a:solidFill>
                  <a:srgbClr val="000000"/>
                </a:solidFill>
                <a:latin typeface="MinionPro-Regular"/>
              </a:rPr>
              <a:t> (3.2- ja 3.4-aastased</a:t>
            </a:r>
            <a:r>
              <a:rPr lang="et-EE" sz="2000" dirty="0">
                <a:solidFill>
                  <a:srgbClr val="000000"/>
                </a:solidFill>
                <a:latin typeface="MinionPro-Regular"/>
              </a:rPr>
              <a:t> poisid).</a:t>
            </a:r>
          </a:p>
          <a:p>
            <a:pPr lvl="0"/>
            <a:endParaRPr lang="et-EE" sz="2000" i="1" dirty="0" smtClean="0">
              <a:solidFill>
                <a:srgbClr val="000000"/>
              </a:solidFill>
              <a:latin typeface="MinionPro-It"/>
            </a:endParaRPr>
          </a:p>
          <a:p>
            <a:pPr lvl="0"/>
            <a:endParaRPr lang="et-EE" sz="2000" i="1" dirty="0">
              <a:solidFill>
                <a:srgbClr val="000000"/>
              </a:solidFill>
              <a:latin typeface="MinionPro-It"/>
            </a:endParaRPr>
          </a:p>
          <a:p>
            <a:pPr lvl="0"/>
            <a:r>
              <a:rPr lang="et-EE" sz="2000" dirty="0">
                <a:solidFill>
                  <a:srgbClr val="000000"/>
                </a:solidFill>
                <a:latin typeface="MinionPro-It"/>
              </a:rPr>
              <a:t>Kaks rühmakaaslast mängivad koos. Äkki ütleb üks poiss teisele:</a:t>
            </a:r>
            <a:r>
              <a:rPr lang="et-EE" sz="2000" i="1" dirty="0">
                <a:solidFill>
                  <a:srgbClr val="000000"/>
                </a:solidFill>
                <a:latin typeface="MinionPro-It"/>
              </a:rPr>
              <a:t> „Vaata, </a:t>
            </a:r>
            <a:r>
              <a:rPr lang="et-EE" sz="2000" b="1" i="1" dirty="0" smtClean="0">
                <a:solidFill>
                  <a:srgbClr val="8D0000"/>
                </a:solidFill>
                <a:latin typeface="MyriadPro-Semibold"/>
              </a:rPr>
              <a:t>Siilitädi</a:t>
            </a:r>
            <a:r>
              <a:rPr lang="et-EE" sz="2000" i="1" dirty="0">
                <a:solidFill>
                  <a:srgbClr val="CC3300"/>
                </a:solidFill>
                <a:latin typeface="MinionPro-It"/>
              </a:rPr>
              <a:t> </a:t>
            </a:r>
            <a:r>
              <a:rPr lang="et-EE" sz="2000" i="1" dirty="0" smtClean="0">
                <a:solidFill>
                  <a:srgbClr val="000000"/>
                </a:solidFill>
                <a:latin typeface="MinionPro-It"/>
              </a:rPr>
              <a:t>tuleb</a:t>
            </a:r>
            <a:r>
              <a:rPr lang="et-EE" sz="2000" i="1" dirty="0">
                <a:solidFill>
                  <a:srgbClr val="000000"/>
                </a:solidFill>
                <a:latin typeface="MinionPro-It"/>
              </a:rPr>
              <a:t>!” </a:t>
            </a:r>
            <a:r>
              <a:rPr lang="et-EE" sz="2000" dirty="0">
                <a:solidFill>
                  <a:srgbClr val="000000"/>
                </a:solidFill>
                <a:latin typeface="MinionPro-It"/>
              </a:rPr>
              <a:t>ning hõikab üle rühma:</a:t>
            </a:r>
            <a:r>
              <a:rPr lang="et-EE" sz="2000" i="1" dirty="0">
                <a:solidFill>
                  <a:srgbClr val="000000"/>
                </a:solidFill>
                <a:latin typeface="MinionPro-It"/>
              </a:rPr>
              <a:t> „Tele, Siilitädi!” </a:t>
            </a:r>
            <a:r>
              <a:rPr lang="et-EE" sz="2000" dirty="0">
                <a:solidFill>
                  <a:srgbClr val="000000"/>
                </a:solidFill>
                <a:latin typeface="MinionPro-It"/>
              </a:rPr>
              <a:t>Mängukaaslane vaatab sõbrale arusaamatult </a:t>
            </a:r>
            <a:r>
              <a:rPr lang="fi-FI" sz="2000" dirty="0">
                <a:solidFill>
                  <a:srgbClr val="000000"/>
                </a:solidFill>
                <a:latin typeface="MinionPro-It"/>
              </a:rPr>
              <a:t>otsa </a:t>
            </a:r>
            <a:r>
              <a:rPr lang="fi-FI" sz="2000" dirty="0" err="1">
                <a:solidFill>
                  <a:srgbClr val="000000"/>
                </a:solidFill>
                <a:latin typeface="MinionPro-It"/>
              </a:rPr>
              <a:t>ning</a:t>
            </a:r>
            <a:r>
              <a:rPr lang="fi-FI" sz="2000" dirty="0">
                <a:solidFill>
                  <a:srgbClr val="000000"/>
                </a:solidFill>
                <a:latin typeface="MinionPro-It"/>
              </a:rPr>
              <a:t> </a:t>
            </a:r>
            <a:r>
              <a:rPr lang="et-EE" sz="2000" dirty="0">
                <a:solidFill>
                  <a:srgbClr val="000000"/>
                </a:solidFill>
                <a:latin typeface="MinionPro-It"/>
              </a:rPr>
              <a:t>ü</a:t>
            </a:r>
            <a:r>
              <a:rPr lang="fi-FI" sz="2000" dirty="0" err="1">
                <a:solidFill>
                  <a:srgbClr val="000000"/>
                </a:solidFill>
                <a:latin typeface="MinionPro-It"/>
              </a:rPr>
              <a:t>tleb</a:t>
            </a:r>
            <a:r>
              <a:rPr lang="fi-FI" sz="2000" dirty="0">
                <a:solidFill>
                  <a:srgbClr val="000000"/>
                </a:solidFill>
                <a:latin typeface="MinionPro-It"/>
              </a:rPr>
              <a:t> r</a:t>
            </a:r>
            <a:r>
              <a:rPr lang="et-EE" sz="2000" dirty="0">
                <a:solidFill>
                  <a:srgbClr val="000000"/>
                </a:solidFill>
                <a:latin typeface="MinionPro-It"/>
              </a:rPr>
              <a:t>õ</a:t>
            </a:r>
            <a:r>
              <a:rPr lang="fi-FI" sz="2000" dirty="0" err="1">
                <a:solidFill>
                  <a:srgbClr val="000000"/>
                </a:solidFill>
                <a:latin typeface="MinionPro-It"/>
              </a:rPr>
              <a:t>hutatult</a:t>
            </a:r>
            <a:r>
              <a:rPr lang="fi-FI" sz="2000" dirty="0">
                <a:solidFill>
                  <a:srgbClr val="000000"/>
                </a:solidFill>
                <a:latin typeface="MinionPro-It"/>
              </a:rPr>
              <a:t>:</a:t>
            </a:r>
            <a:r>
              <a:rPr lang="fi-FI" sz="2000" i="1" dirty="0">
                <a:solidFill>
                  <a:srgbClr val="000000"/>
                </a:solidFill>
                <a:latin typeface="MinionPro-It"/>
              </a:rPr>
              <a:t> „</a:t>
            </a:r>
            <a:r>
              <a:rPr lang="fi-FI" sz="2000" i="1" dirty="0" err="1">
                <a:solidFill>
                  <a:srgbClr val="000000"/>
                </a:solidFill>
                <a:latin typeface="MinionPro-It"/>
              </a:rPr>
              <a:t>Ta</a:t>
            </a:r>
            <a:r>
              <a:rPr lang="fi-FI" sz="2000" i="1" dirty="0">
                <a:solidFill>
                  <a:srgbClr val="000000"/>
                </a:solidFill>
                <a:latin typeface="MinionPro-It"/>
              </a:rPr>
              <a:t> ei ole </a:t>
            </a:r>
            <a:r>
              <a:rPr lang="fi-FI" sz="2000" i="1" dirty="0" err="1">
                <a:solidFill>
                  <a:srgbClr val="000000"/>
                </a:solidFill>
                <a:latin typeface="MinionPro-It"/>
              </a:rPr>
              <a:t>mingi</a:t>
            </a:r>
            <a:r>
              <a:rPr lang="fi-FI" sz="2000" i="1" dirty="0">
                <a:solidFill>
                  <a:srgbClr val="000000"/>
                </a:solidFill>
                <a:latin typeface="MinionPro-It"/>
              </a:rPr>
              <a:t> siilit</a:t>
            </a:r>
            <a:r>
              <a:rPr lang="et-EE" sz="2000" i="1" dirty="0">
                <a:solidFill>
                  <a:srgbClr val="000000"/>
                </a:solidFill>
                <a:latin typeface="MinionPro-It"/>
              </a:rPr>
              <a:t>ä</a:t>
            </a:r>
            <a:r>
              <a:rPr lang="fi-FI" sz="2000" i="1" dirty="0">
                <a:solidFill>
                  <a:srgbClr val="000000"/>
                </a:solidFill>
                <a:latin typeface="MinionPro-It"/>
              </a:rPr>
              <a:t>di, </a:t>
            </a:r>
            <a:r>
              <a:rPr lang="fi-FI" sz="2000" i="1" dirty="0" err="1">
                <a:solidFill>
                  <a:srgbClr val="000000"/>
                </a:solidFill>
                <a:latin typeface="MinionPro-It"/>
              </a:rPr>
              <a:t>ta</a:t>
            </a:r>
            <a:r>
              <a:rPr lang="fi-FI" sz="2000" i="1" dirty="0">
                <a:solidFill>
                  <a:srgbClr val="000000"/>
                </a:solidFill>
                <a:latin typeface="MinionPro-It"/>
              </a:rPr>
              <a:t> on </a:t>
            </a:r>
            <a:r>
              <a:rPr lang="fi-FI" sz="2000" i="1" dirty="0">
                <a:solidFill>
                  <a:prstClr val="black"/>
                </a:solidFill>
                <a:latin typeface="MinionPro-It"/>
              </a:rPr>
              <a:t>Siirit</a:t>
            </a:r>
            <a:r>
              <a:rPr lang="et-EE" sz="2000" i="1" dirty="0">
                <a:solidFill>
                  <a:prstClr val="black"/>
                </a:solidFill>
                <a:latin typeface="MinionPro-It"/>
              </a:rPr>
              <a:t>ä</a:t>
            </a:r>
            <a:r>
              <a:rPr lang="fi-FI" sz="2000" i="1" dirty="0">
                <a:solidFill>
                  <a:prstClr val="black"/>
                </a:solidFill>
                <a:latin typeface="MinionPro-It"/>
              </a:rPr>
              <a:t>di</a:t>
            </a:r>
            <a:r>
              <a:rPr lang="fi-FI" sz="2000" i="1" dirty="0">
                <a:solidFill>
                  <a:srgbClr val="000000"/>
                </a:solidFill>
                <a:latin typeface="MinionPro-It"/>
              </a:rPr>
              <a:t>.”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0303" y="4653358"/>
            <a:ext cx="2499058" cy="156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43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4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" t="509" r="954"/>
          <a:stretch/>
        </p:blipFill>
        <p:spPr>
          <a:xfrm>
            <a:off x="588580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" panose="020B0602030504020204" pitchFamily="34" charset="0"/>
              </a:rPr>
              <a:t>Riin Naestema</a:t>
            </a:r>
            <a:endParaRPr lang="et-EE" sz="4000" b="1" dirty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 smtClean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800" b="1" dirty="0" smtClean="0">
                <a:solidFill>
                  <a:srgbClr val="8D0000"/>
                </a:solidFill>
                <a:latin typeface="MyriadPro-Semibold"/>
              </a:rPr>
              <a:t>HÄÄLEPUUDED</a:t>
            </a:r>
            <a:endParaRPr lang="et-EE" sz="2800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8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endParaRPr lang="et-EE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41432" y="258411"/>
            <a:ext cx="719492" cy="5975418"/>
          </a:xfrm>
          <a:prstGeom prst="rect">
            <a:avLst/>
          </a:prstGeom>
        </p:spPr>
        <p:txBody>
          <a:bodyPr vert="wordArtVert" wrap="none">
            <a:spAutoFit/>
          </a:bodyPr>
          <a:lstStyle/>
          <a:p>
            <a:pPr lvl="0" algn="ctr"/>
            <a:r>
              <a:rPr lang="et-EE" sz="3200" b="1" dirty="0">
                <a:solidFill>
                  <a:srgbClr val="8D0000"/>
                </a:solidFill>
                <a:latin typeface="MyriadPro-Semibold"/>
              </a:rPr>
              <a:t>HÄÄLEPUUDED</a:t>
            </a:r>
            <a:endParaRPr lang="et-EE" sz="3200" b="1" dirty="0">
              <a:solidFill>
                <a:prstClr val="black"/>
              </a:solidFill>
              <a:latin typeface="MinionPro-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25043" y="441790"/>
            <a:ext cx="1508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Põ</a:t>
            </a: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</a:t>
            </a: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itoon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59688" y="915800"/>
            <a:ext cx="2002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Hä</a:t>
            </a: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</a:t>
            </a: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lekurrud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18508" y="1458718"/>
            <a:ext cx="2085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Sagedush</a:t>
            </a: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</a:t>
            </a: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lve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26329" y="2001636"/>
            <a:ext cx="181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arüngoskoop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56939" y="2526326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Cresc</a:t>
            </a: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</a:t>
            </a: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ndo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5424" y="3081637"/>
            <a:ext cx="1221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CA    E-V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76716" y="3580063"/>
            <a:ext cx="2964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     l-de-</a:t>
            </a: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sac</a:t>
            </a: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-resonants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56939" y="4140131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Hääle    </a:t>
            </a: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latus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26328" y="4673935"/>
            <a:ext cx="1412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üsfoonia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76089" y="5186980"/>
            <a:ext cx="3451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Hüpo</a:t>
            </a: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 ja </a:t>
            </a: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hüp</a:t>
            </a: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</a:t>
            </a: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rnasaalsus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47431" y="5720784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LP    </a:t>
            </a:r>
            <a:endParaRPr kumimoji="0" lang="et-EE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5613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75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75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75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75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75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75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75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75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75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75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" t="509" r="954"/>
          <a:stretch/>
        </p:blipFill>
        <p:spPr>
          <a:xfrm>
            <a:off x="574933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" panose="020B0602030504020204" pitchFamily="34" charset="0"/>
              </a:rPr>
              <a:t>Helena </a:t>
            </a:r>
            <a:r>
              <a:rPr lang="et-EE" sz="4000" b="1" dirty="0" err="1">
                <a:solidFill>
                  <a:prstClr val="black"/>
                </a:solidFill>
                <a:latin typeface="Lucida Sans" panose="020B0602030504020204" pitchFamily="34" charset="0"/>
              </a:rPr>
              <a:t>Oselin</a:t>
            </a:r>
            <a:endParaRPr lang="et-EE" sz="4000" b="1" dirty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r>
              <a:rPr lang="et-EE" sz="4000" b="1" dirty="0">
                <a:solidFill>
                  <a:prstClr val="black"/>
                </a:solidFill>
                <a:latin typeface="Lucida Sans" panose="020B0602030504020204" pitchFamily="34" charset="0"/>
              </a:rPr>
              <a:t>Maret Jahu </a:t>
            </a:r>
          </a:p>
          <a:p>
            <a:pPr lvl="0" algn="ctr"/>
            <a:endParaRPr lang="et-EE" b="1" dirty="0">
              <a:solidFill>
                <a:srgbClr val="8D0000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srgbClr val="8D0000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srgbClr val="8D0000"/>
              </a:solidFill>
              <a:latin typeface="MinionPro-Bold"/>
            </a:endParaRPr>
          </a:p>
          <a:p>
            <a:pPr lvl="0" algn="ctr"/>
            <a:r>
              <a:rPr lang="et-EE" sz="2800" b="1" dirty="0" smtClean="0">
                <a:solidFill>
                  <a:srgbClr val="8D0000"/>
                </a:solidFill>
                <a:latin typeface="MyriadPro-Semibold"/>
              </a:rPr>
              <a:t>KÕNESUJUVUSPUUDED</a:t>
            </a:r>
            <a:endParaRPr lang="et-EE" sz="2800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8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endParaRPr lang="et-EE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6130005" y="2493751"/>
            <a:ext cx="1849987" cy="141936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Kõnetakistused:</a:t>
            </a:r>
          </a:p>
          <a:p>
            <a:pPr algn="ctr"/>
            <a:r>
              <a:rPr lang="et-EE" dirty="0" smtClean="0"/>
              <a:t>kordused</a:t>
            </a:r>
          </a:p>
          <a:p>
            <a:pPr algn="ctr"/>
            <a:r>
              <a:rPr lang="et-EE" dirty="0"/>
              <a:t>v</a:t>
            </a:r>
            <a:r>
              <a:rPr lang="et-EE" dirty="0" smtClean="0"/>
              <a:t>enitused</a:t>
            </a:r>
          </a:p>
          <a:p>
            <a:pPr algn="ctr"/>
            <a:r>
              <a:rPr lang="et-EE" dirty="0" smtClean="0"/>
              <a:t>blokid</a:t>
            </a:r>
            <a:endParaRPr lang="et-EE" dirty="0"/>
          </a:p>
        </p:txBody>
      </p:sp>
      <p:sp>
        <p:nvSpPr>
          <p:cNvPr id="21" name="Flowchart: Alternate Process 20"/>
          <p:cNvSpPr/>
          <p:nvPr/>
        </p:nvSpPr>
        <p:spPr>
          <a:xfrm>
            <a:off x="7722079" y="4302204"/>
            <a:ext cx="1915080" cy="141936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Keskkondlikud </a:t>
            </a:r>
          </a:p>
          <a:p>
            <a:pPr algn="ctr"/>
            <a:r>
              <a:rPr lang="et-EE" dirty="0" smtClean="0"/>
              <a:t>tegurid</a:t>
            </a:r>
          </a:p>
        </p:txBody>
      </p:sp>
      <p:sp>
        <p:nvSpPr>
          <p:cNvPr id="22" name="Flowchart: Alternate Process 21"/>
          <p:cNvSpPr/>
          <p:nvPr/>
        </p:nvSpPr>
        <p:spPr>
          <a:xfrm>
            <a:off x="7588368" y="588499"/>
            <a:ext cx="1915080" cy="141936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Individuaalsed reaktsioonid:</a:t>
            </a:r>
          </a:p>
          <a:p>
            <a:pPr algn="ctr"/>
            <a:r>
              <a:rPr lang="et-EE" dirty="0"/>
              <a:t>e</a:t>
            </a:r>
            <a:r>
              <a:rPr lang="et-EE" dirty="0" smtClean="0"/>
              <a:t>motsionaalsed</a:t>
            </a:r>
          </a:p>
          <a:p>
            <a:pPr algn="ctr"/>
            <a:r>
              <a:rPr lang="et-EE" dirty="0" err="1"/>
              <a:t>k</a:t>
            </a:r>
            <a:r>
              <a:rPr lang="et-EE" dirty="0" err="1" smtClean="0"/>
              <a:t>äitumuslikud</a:t>
            </a:r>
            <a:endParaRPr lang="et-EE" dirty="0" smtClean="0"/>
          </a:p>
          <a:p>
            <a:pPr algn="ctr"/>
            <a:r>
              <a:rPr lang="et-EE" dirty="0" smtClean="0"/>
              <a:t>kognitiivsed</a:t>
            </a:r>
            <a:endParaRPr lang="et-EE" dirty="0"/>
          </a:p>
        </p:txBody>
      </p:sp>
      <p:sp>
        <p:nvSpPr>
          <p:cNvPr id="23" name="Flowchart: Alternate Process 22"/>
          <p:cNvSpPr/>
          <p:nvPr/>
        </p:nvSpPr>
        <p:spPr>
          <a:xfrm>
            <a:off x="9130352" y="2493751"/>
            <a:ext cx="1807041" cy="141936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Aktiivsus- ja osalus-piirangud</a:t>
            </a:r>
            <a:endParaRPr lang="et-EE" dirty="0"/>
          </a:p>
        </p:txBody>
      </p:sp>
      <p:sp>
        <p:nvSpPr>
          <p:cNvPr id="24" name="TextBox 23"/>
          <p:cNvSpPr txBox="1"/>
          <p:nvPr/>
        </p:nvSpPr>
        <p:spPr>
          <a:xfrm>
            <a:off x="6482686" y="5920685"/>
            <a:ext cx="3261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Joonis 1.</a:t>
            </a:r>
            <a:r>
              <a:rPr lang="et-EE" dirty="0" smtClean="0"/>
              <a:t> Kogeluse arengu mudel</a:t>
            </a:r>
            <a:endParaRPr lang="et-EE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095532" y="3171083"/>
            <a:ext cx="900752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261" y="2551374"/>
            <a:ext cx="13647" cy="1259639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 rot="14555537">
            <a:off x="6567907" y="1279267"/>
            <a:ext cx="1105681" cy="1216296"/>
          </a:xfrm>
          <a:prstGeom prst="arc">
            <a:avLst>
              <a:gd name="adj1" fmla="val 16200000"/>
              <a:gd name="adj2" fmla="val 1860061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4" name="Arc 33"/>
          <p:cNvSpPr/>
          <p:nvPr/>
        </p:nvSpPr>
        <p:spPr>
          <a:xfrm rot="3793298">
            <a:off x="9516386" y="3991975"/>
            <a:ext cx="1105681" cy="1216296"/>
          </a:xfrm>
          <a:prstGeom prst="arc">
            <a:avLst>
              <a:gd name="adj1" fmla="val 16200000"/>
              <a:gd name="adj2" fmla="val 1860061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5" name="Arc 34"/>
          <p:cNvSpPr/>
          <p:nvPr/>
        </p:nvSpPr>
        <p:spPr>
          <a:xfrm rot="21090230">
            <a:off x="9458813" y="1292563"/>
            <a:ext cx="1105681" cy="1216296"/>
          </a:xfrm>
          <a:prstGeom prst="arc">
            <a:avLst>
              <a:gd name="adj1" fmla="val 16200000"/>
              <a:gd name="adj2" fmla="val 1860061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6" name="Arc 35"/>
          <p:cNvSpPr/>
          <p:nvPr/>
        </p:nvSpPr>
        <p:spPr>
          <a:xfrm rot="9577310">
            <a:off x="6659852" y="3963382"/>
            <a:ext cx="1105681" cy="1216296"/>
          </a:xfrm>
          <a:prstGeom prst="arc">
            <a:avLst>
              <a:gd name="adj1" fmla="val 16200000"/>
              <a:gd name="adj2" fmla="val 1860061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6029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  <p:bldP spid="21" grpId="0" animBg="1"/>
      <p:bldP spid="22" grpId="0" animBg="1"/>
      <p:bldP spid="23" grpId="0" animBg="1"/>
      <p:bldP spid="24" grpId="0"/>
      <p:bldP spid="33" grpId="0" animBg="1"/>
      <p:bldP spid="34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" t="509" r="954"/>
          <a:stretch/>
        </p:blipFill>
        <p:spPr>
          <a:xfrm>
            <a:off x="588580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" panose="020B0602030504020204" pitchFamily="34" charset="0"/>
              </a:rPr>
              <a:t>Inga Brin</a:t>
            </a:r>
          </a:p>
          <a:p>
            <a:pPr lvl="0" algn="ctr"/>
            <a:endParaRPr lang="et-EE" b="1" dirty="0" smtClean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" panose="020B0602030504020204" pitchFamily="34" charset="0"/>
              </a:rPr>
              <a:t>Ulvi </a:t>
            </a:r>
            <a:r>
              <a:rPr lang="et-EE" sz="4000" b="1" dirty="0" err="1" smtClean="0">
                <a:solidFill>
                  <a:prstClr val="black"/>
                </a:solidFill>
                <a:latin typeface="Lucida Sans" panose="020B0602030504020204" pitchFamily="34" charset="0"/>
              </a:rPr>
              <a:t>Raidla</a:t>
            </a:r>
            <a:endParaRPr lang="et-EE" sz="4000" b="1" dirty="0" smtClean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algn="ctr"/>
            <a:r>
              <a:rPr lang="et-EE" sz="2800" b="1" dirty="0" smtClean="0">
                <a:solidFill>
                  <a:srgbClr val="8D0000"/>
                </a:solidFill>
                <a:latin typeface="MyriadPro-Semibold"/>
              </a:rPr>
              <a:t>KUULMISPUUDEGA LASTE KÕNE</a:t>
            </a:r>
            <a:endParaRPr lang="et-EE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</p:txBody>
      </p:sp>
      <p:sp>
        <p:nvSpPr>
          <p:cNvPr id="19" name="TextBox 18"/>
          <p:cNvSpPr txBox="1"/>
          <p:nvPr/>
        </p:nvSpPr>
        <p:spPr>
          <a:xfrm rot="20205342">
            <a:off x="6773037" y="935077"/>
            <a:ext cx="2214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>
                <a:solidFill>
                  <a:schemeClr val="accent5"/>
                </a:solidFill>
                <a:latin typeface="Baskerville Old Face" panose="02020602080505020303" pitchFamily="18" charset="0"/>
              </a:rPr>
              <a:t>Oraalne meetod</a:t>
            </a:r>
          </a:p>
        </p:txBody>
      </p:sp>
      <p:sp>
        <p:nvSpPr>
          <p:cNvPr id="20" name="TextBox 19"/>
          <p:cNvSpPr txBox="1"/>
          <p:nvPr/>
        </p:nvSpPr>
        <p:spPr>
          <a:xfrm rot="1018652">
            <a:off x="8528400" y="1308112"/>
            <a:ext cx="2034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>
                <a:solidFill>
                  <a:prstClr val="black"/>
                </a:solidFill>
                <a:latin typeface="Agency FB" panose="020B0503020202020204" pitchFamily="34" charset="0"/>
              </a:rPr>
              <a:t>Kakskeelne meetod</a:t>
            </a:r>
          </a:p>
        </p:txBody>
      </p:sp>
      <p:sp>
        <p:nvSpPr>
          <p:cNvPr id="21" name="TextBox 20"/>
          <p:cNvSpPr txBox="1"/>
          <p:nvPr/>
        </p:nvSpPr>
        <p:spPr>
          <a:xfrm rot="21323807">
            <a:off x="6788999" y="2288363"/>
            <a:ext cx="3233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>
                <a:solidFill>
                  <a:prstClr val="black"/>
                </a:solidFill>
                <a:latin typeface="Bodoni MT Condensed" panose="02070606080606020203" pitchFamily="18" charset="0"/>
              </a:rPr>
              <a:t>Totaalse kommunikatsiooni meetod</a:t>
            </a:r>
          </a:p>
        </p:txBody>
      </p:sp>
      <p:sp>
        <p:nvSpPr>
          <p:cNvPr id="22" name="TextBox 21"/>
          <p:cNvSpPr txBox="1"/>
          <p:nvPr/>
        </p:nvSpPr>
        <p:spPr>
          <a:xfrm rot="987570">
            <a:off x="9065045" y="2896536"/>
            <a:ext cx="1696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CC3300"/>
                </a:solidFill>
                <a:latin typeface="Baskerville Old Face" panose="02020602080505020303" pitchFamily="18" charset="0"/>
              </a:rPr>
              <a:t>K</a:t>
            </a:r>
            <a:r>
              <a:rPr lang="et-EE" sz="2400" dirty="0">
                <a:solidFill>
                  <a:srgbClr val="CC3300"/>
                </a:solidFill>
                <a:latin typeface="Baskerville Old Face" panose="02020602080505020303" pitchFamily="18" charset="0"/>
              </a:rPr>
              <a:t>uulmisjääk</a:t>
            </a:r>
            <a:r>
              <a:rPr lang="et-EE" dirty="0">
                <a:solidFill>
                  <a:prstClr val="black"/>
                </a:solidFill>
                <a:latin typeface="Baskerville Old Face" panose="02020602080505020303" pitchFamily="18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 rot="2044243">
            <a:off x="7722970" y="3715012"/>
            <a:ext cx="2943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err="1">
                <a:solidFill>
                  <a:prstClr val="black"/>
                </a:solidFill>
                <a:latin typeface="Century" panose="02040604050505020304" pitchFamily="18" charset="0"/>
              </a:rPr>
              <a:t>Topeltkontrollivõte</a:t>
            </a:r>
            <a:endParaRPr lang="et-EE" sz="2400" dirty="0">
              <a:solidFill>
                <a:prstClr val="black"/>
              </a:solidFill>
              <a:latin typeface="Century" panose="020406040505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9893554">
            <a:off x="6750876" y="4003979"/>
            <a:ext cx="1227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 Ext Condensed Bold" panose="020B0902020104020203" pitchFamily="34" charset="0"/>
              </a:rPr>
              <a:t>Suultlugemine</a:t>
            </a:r>
            <a:r>
              <a:rPr kumimoji="0" lang="et-E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t-E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 rot="717854">
            <a:off x="7381362" y="4910949"/>
            <a:ext cx="285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Lucida Handwriting" panose="03010101010101010101" pitchFamily="66" charset="0"/>
              </a:rPr>
              <a:t>Sõrmendamine</a:t>
            </a:r>
            <a:r>
              <a:rPr kumimoji="0" lang="et-E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</a:rPr>
              <a:t> </a:t>
            </a:r>
            <a:endParaRPr kumimoji="0" lang="et-EE" sz="18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95661" y="5921034"/>
            <a:ext cx="355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>
                <a:solidFill>
                  <a:prstClr val="black"/>
                </a:solidFill>
                <a:latin typeface="Tempus Sans ITC" panose="04020404030D07020202" pitchFamily="82" charset="0"/>
                <a:ea typeface="Yu Gothic Medium" panose="020B0500000000000000" pitchFamily="34" charset="-128"/>
              </a:rPr>
              <a:t>Kirjaliku kõne kasutamine</a:t>
            </a:r>
          </a:p>
        </p:txBody>
      </p:sp>
    </p:spTree>
    <p:extLst>
      <p:ext uri="{BB962C8B-B14F-4D97-AF65-F5344CB8AC3E}">
        <p14:creationId xmlns:p14="http://schemas.microsoft.com/office/powerpoint/2010/main" val="203467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" t="509" r="954"/>
          <a:stretch/>
        </p:blipFill>
        <p:spPr>
          <a:xfrm>
            <a:off x="588580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Aaro </a:t>
            </a:r>
            <a:r>
              <a:rPr lang="et-EE" sz="4000" b="1" dirty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Nursi</a:t>
            </a:r>
          </a:p>
          <a:p>
            <a:pPr lvl="0" algn="ctr"/>
            <a:endParaRPr lang="et-EE" sz="1200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r>
              <a:rPr lang="et-EE" sz="4000" b="1" dirty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Jaana Koplimäe</a:t>
            </a:r>
          </a:p>
          <a:p>
            <a:pPr lvl="0" algn="ctr"/>
            <a:endParaRPr lang="et-EE" sz="1200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r>
              <a:rPr lang="et-EE" sz="4000" b="1" dirty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Marika Padrik</a:t>
            </a:r>
          </a:p>
          <a:p>
            <a:pPr lvl="0" algn="ctr"/>
            <a:endParaRPr lang="et-EE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 smtClean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AFAASIA JA NEUROGEENSED KOMMUNIKATSIOONIPUUDED</a:t>
            </a:r>
            <a:endParaRPr lang="et-EE" sz="2400" b="1" dirty="0">
              <a:solidFill>
                <a:prstClr val="black"/>
              </a:solidFill>
              <a:latin typeface="Lucida Sans" panose="020B0602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3668" y="709152"/>
            <a:ext cx="33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et-EE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Eestis elab ligikaudu 4800 </a:t>
            </a:r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afaasia</a:t>
            </a:r>
            <a:r>
              <a:rPr kumimoji="0" lang="et-EE" sz="2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ga</a:t>
            </a:r>
            <a:r>
              <a:rPr kumimoji="0" lang="et-EE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inimest</a:t>
            </a:r>
            <a:endParaRPr kumimoji="0" lang="et-EE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39766" y="1665655"/>
            <a:ext cx="4132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Igal aastal lisandub umbes 875 uut afaasia juhtu (100 000 inimese kohta 67 juhtu)</a:t>
            </a:r>
            <a:endParaRPr kumimoji="0" lang="et-E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66369" y="3004066"/>
            <a:ext cx="1777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51-aastane mees</a:t>
            </a:r>
            <a:endParaRPr kumimoji="0" lang="et-E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TextBox 14"/>
          <p:cNvSpPr txBox="1"/>
          <p:nvPr/>
        </p:nvSpPr>
        <p:spPr>
          <a:xfrm rot="20351447">
            <a:off x="6827490" y="3459274"/>
            <a:ext cx="3718947" cy="83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t-EE" sz="160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 tahtsin…seda, et…ma </a:t>
            </a:r>
            <a:r>
              <a:rPr lang="et-EE" sz="1600" dirty="0" err="1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nigu</a:t>
            </a:r>
            <a:r>
              <a:rPr lang="et-EE" sz="160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 Ma tahtsin </a:t>
            </a:r>
            <a:r>
              <a:rPr lang="et-EE" sz="1600" dirty="0" err="1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nigu</a:t>
            </a:r>
            <a:r>
              <a:rPr lang="et-EE" sz="160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…et…ma </a:t>
            </a:r>
            <a:r>
              <a:rPr lang="et-EE" sz="1600" dirty="0" err="1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nigu</a:t>
            </a:r>
            <a:r>
              <a:rPr lang="et-EE" sz="160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 </a:t>
            </a:r>
            <a:r>
              <a:rPr lang="et-EE" sz="1600" dirty="0" err="1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nigu</a:t>
            </a:r>
            <a:r>
              <a:rPr lang="et-EE" sz="160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t-EE" sz="1600" dirty="0" err="1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nigu</a:t>
            </a:r>
            <a:r>
              <a:rPr lang="et-EE" sz="160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 Kurat!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009349" y="4201508"/>
            <a:ext cx="1777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72-aastane mees</a:t>
            </a:r>
            <a:endParaRPr kumimoji="0" lang="et-E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0748" y="4661826"/>
            <a:ext cx="1795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33-aastane naine</a:t>
            </a:r>
            <a:endParaRPr kumimoji="0" lang="et-E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" name="TextBox 17"/>
          <p:cNvSpPr txBox="1"/>
          <p:nvPr/>
        </p:nvSpPr>
        <p:spPr>
          <a:xfrm rot="550830">
            <a:off x="6737399" y="5052986"/>
            <a:ext cx="34477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</a:rPr>
              <a:t>Sa vaata kus on…puud…ma tean küll…mehed on kõik niimoodi kenasti… teevad küll tööd… aga mis siis… see on puud ja mehed…</a:t>
            </a:r>
            <a:endParaRPr kumimoji="0" lang="et-EE" sz="18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61273" y="2650318"/>
            <a:ext cx="1777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53-aastane mees</a:t>
            </a:r>
            <a:endParaRPr lang="et-EE" dirty="0"/>
          </a:p>
        </p:txBody>
      </p:sp>
      <p:sp>
        <p:nvSpPr>
          <p:cNvPr id="6" name="TextBox 5"/>
          <p:cNvSpPr txBox="1"/>
          <p:nvPr/>
        </p:nvSpPr>
        <p:spPr>
          <a:xfrm>
            <a:off x="6312475" y="3414393"/>
            <a:ext cx="1795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62-aastane naine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9417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5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4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3" grpId="0"/>
      <p:bldP spid="14" grpId="0"/>
      <p:bldP spid="15" grpId="0"/>
      <p:bldP spid="16" grpId="0"/>
      <p:bldP spid="17" grpId="0"/>
      <p:bldP spid="18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" t="509" r="954"/>
          <a:stretch/>
        </p:blipFill>
        <p:spPr>
          <a:xfrm>
            <a:off x="588580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Anne </a:t>
            </a:r>
            <a:r>
              <a:rPr lang="et-EE" sz="4000" b="1" dirty="0" err="1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Uriko</a:t>
            </a:r>
            <a:endParaRPr lang="et-EE" sz="4000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r>
              <a:rPr lang="et-EE" sz="4000" b="1" dirty="0">
                <a:solidFill>
                  <a:srgbClr val="00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Birgit </a:t>
            </a:r>
            <a:r>
              <a:rPr lang="et-EE" sz="4000" b="1" dirty="0" smtClean="0">
                <a:solidFill>
                  <a:srgbClr val="00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Kaasik</a:t>
            </a:r>
          </a:p>
          <a:p>
            <a:pPr lvl="0" algn="ctr"/>
            <a:endParaRPr lang="et-EE" b="1" dirty="0" smtClean="0">
              <a:solidFill>
                <a:srgbClr val="000000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>
              <a:solidFill>
                <a:srgbClr val="000000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400" b="1" dirty="0" smtClean="0">
                <a:solidFill>
                  <a:srgbClr val="8D0000"/>
                </a:solidFill>
                <a:latin typeface="MyriadPro-Semibold"/>
              </a:rPr>
              <a:t>NEELAMISHÄIRE</a:t>
            </a:r>
            <a:endParaRPr lang="et-EE" sz="2400" b="1" dirty="0">
              <a:solidFill>
                <a:prstClr val="black"/>
              </a:solidFill>
              <a:latin typeface="Lucida Sans" panose="020B0602030504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166" y="466829"/>
            <a:ext cx="1707946" cy="172892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5616" y="2298167"/>
            <a:ext cx="1652661" cy="17244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/>
          <a:srcRect r="1913"/>
          <a:stretch/>
        </p:blipFill>
        <p:spPr>
          <a:xfrm>
            <a:off x="8825455" y="4125017"/>
            <a:ext cx="1692281" cy="16901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53125" y="6017572"/>
            <a:ext cx="3024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Joonis 2.</a:t>
            </a:r>
            <a:r>
              <a:rPr lang="et-EE" dirty="0" smtClean="0"/>
              <a:t> Neelamise kolm faasi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8765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954" t="509" r="954"/>
          <a:stretch/>
        </p:blipFill>
        <p:spPr>
          <a:xfrm>
            <a:off x="588580" y="102870"/>
            <a:ext cx="10804634" cy="67551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1550" y="1279832"/>
            <a:ext cx="48234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sz="4000" b="1" dirty="0" smtClean="0">
                <a:solidFill>
                  <a:prstClr val="black"/>
                </a:solidFill>
                <a:latin typeface="Lucida Sans" panose="020B0602030504020204" pitchFamily="34" charset="0"/>
              </a:rPr>
              <a:t>Merit Hallap</a:t>
            </a:r>
            <a:endParaRPr lang="et-EE" sz="4000" b="1" dirty="0">
              <a:solidFill>
                <a:prstClr val="black"/>
              </a:solidFill>
              <a:latin typeface="Lucida Sans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800" b="1" dirty="0" smtClean="0">
                <a:solidFill>
                  <a:srgbClr val="8D0000"/>
                </a:solidFill>
                <a:latin typeface="MyriadPro-Semibold"/>
              </a:rPr>
              <a:t>KÕNEMOTOORIKA PUUDED</a:t>
            </a:r>
          </a:p>
          <a:p>
            <a:pPr lvl="0" algn="ctr"/>
            <a:endParaRPr lang="et-EE" sz="2800" b="1" dirty="0">
              <a:solidFill>
                <a:srgbClr val="8D0000"/>
              </a:solidFill>
              <a:latin typeface="MyriadPro-Semibold"/>
            </a:endParaRPr>
          </a:p>
          <a:p>
            <a:pPr lvl="0" algn="ctr"/>
            <a:r>
              <a:rPr lang="et-EE" sz="2800" b="1" dirty="0" smtClean="0">
                <a:solidFill>
                  <a:srgbClr val="8D0000"/>
                </a:solidFill>
                <a:latin typeface="MyriadPro-Semibold"/>
              </a:rPr>
              <a:t>LOGOPEEDIA ALUSED</a:t>
            </a:r>
            <a:endParaRPr lang="et-EE" sz="2800" b="1" dirty="0">
              <a:solidFill>
                <a:srgbClr val="8D0000"/>
              </a:solidFill>
              <a:latin typeface="MyriadPro-Semibold"/>
            </a:endParaRPr>
          </a:p>
          <a:p>
            <a:pPr lvl="0" algn="ctr"/>
            <a:endParaRPr lang="et-EE" sz="2800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  <a:p>
            <a:pPr lvl="0" algn="ctr"/>
            <a:r>
              <a:rPr lang="et-EE" sz="2800" b="1" dirty="0" smtClean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endParaRPr lang="et-EE" b="1" dirty="0">
              <a:solidFill>
                <a:prstClr val="black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0" algn="ctr"/>
            <a:endParaRPr lang="et-EE" b="1" dirty="0">
              <a:solidFill>
                <a:prstClr val="black"/>
              </a:solidFill>
              <a:latin typeface="MinionPro-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95495" y="1785263"/>
            <a:ext cx="3029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800" dirty="0" smtClean="0"/>
              <a:t>MOTOORNE PLAAN</a:t>
            </a:r>
            <a:endParaRPr lang="et-EE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72700" y="3253022"/>
            <a:ext cx="3904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800" dirty="0" smtClean="0"/>
              <a:t>MOTOORNE PROGRAMM</a:t>
            </a:r>
            <a:endParaRPr lang="et-EE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007685" y="4793901"/>
            <a:ext cx="2604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800" dirty="0" smtClean="0"/>
              <a:t>REALISEERIMINE</a:t>
            </a:r>
            <a:endParaRPr lang="et-EE" sz="2800" dirty="0"/>
          </a:p>
        </p:txBody>
      </p:sp>
      <p:pic>
        <p:nvPicPr>
          <p:cNvPr id="1026" name="Picture 2" descr="thinker%20clip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738" y="535905"/>
            <a:ext cx="1629894" cy="208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own Arrow 10"/>
          <p:cNvSpPr/>
          <p:nvPr/>
        </p:nvSpPr>
        <p:spPr>
          <a:xfrm>
            <a:off x="7959949" y="2411404"/>
            <a:ext cx="373747" cy="738697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3" name="Down Arrow 12"/>
          <p:cNvSpPr/>
          <p:nvPr/>
        </p:nvSpPr>
        <p:spPr>
          <a:xfrm>
            <a:off x="7936217" y="3990876"/>
            <a:ext cx="373747" cy="738697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4" name="Left Brace 13"/>
          <p:cNvSpPr/>
          <p:nvPr/>
        </p:nvSpPr>
        <p:spPr>
          <a:xfrm rot="10800000">
            <a:off x="9991775" y="2000038"/>
            <a:ext cx="411526" cy="14671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5" name="TextBox 14"/>
          <p:cNvSpPr txBox="1"/>
          <p:nvPr/>
        </p:nvSpPr>
        <p:spPr>
          <a:xfrm>
            <a:off x="10363536" y="1879357"/>
            <a:ext cx="553998" cy="202260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t-EE" sz="2400" dirty="0" smtClean="0"/>
              <a:t>KÕNEAPRAKSIA</a:t>
            </a:r>
            <a:endParaRPr lang="et-EE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9612244" y="5029227"/>
            <a:ext cx="585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360525" y="4267748"/>
            <a:ext cx="553998" cy="153138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t-EE" sz="2400" dirty="0" smtClean="0"/>
              <a:t>DÜSARTRIA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5381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11" grpId="0" animBg="1"/>
      <p:bldP spid="13" grpId="0" animBg="1"/>
      <p:bldP spid="14" grpId="0" animBg="1"/>
      <p:bldP spid="15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457</Words>
  <Application>Microsoft Office PowerPoint</Application>
  <PresentationFormat>Widescreen</PresentationFormat>
  <Paragraphs>199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30" baseType="lpstr">
      <vt:lpstr>Yu Gothic Medium</vt:lpstr>
      <vt:lpstr>Agency FB</vt:lpstr>
      <vt:lpstr>Arial</vt:lpstr>
      <vt:lpstr>Baskerville Old Face</vt:lpstr>
      <vt:lpstr>Bodoni MT Condensed</vt:lpstr>
      <vt:lpstr>Calibri</vt:lpstr>
      <vt:lpstr>Calibri Light</vt:lpstr>
      <vt:lpstr>Century</vt:lpstr>
      <vt:lpstr>Gill Sans MT Ext Condensed Bold</vt:lpstr>
      <vt:lpstr>Lucida Handwriting</vt:lpstr>
      <vt:lpstr>Lucida Sans</vt:lpstr>
      <vt:lpstr>Lucida Sans Unicode</vt:lpstr>
      <vt:lpstr>MinionPro-Bold</vt:lpstr>
      <vt:lpstr>MinionPro-It</vt:lpstr>
      <vt:lpstr>MinionPro-Regular</vt:lpstr>
      <vt:lpstr>MyriadPro-Semibold</vt:lpstr>
      <vt:lpstr>Tempus Sans ITC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Signe Raudik</dc:creator>
  <cp:lastModifiedBy>Signe Raudik</cp:lastModifiedBy>
  <cp:revision>55</cp:revision>
  <dcterms:created xsi:type="dcterms:W3CDTF">2016-09-20T11:55:19Z</dcterms:created>
  <dcterms:modified xsi:type="dcterms:W3CDTF">2016-09-23T10:15:02Z</dcterms:modified>
</cp:coreProperties>
</file>